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705" r:id="rId2"/>
  </p:sldMasterIdLst>
  <p:notesMasterIdLst>
    <p:notesMasterId r:id="rId15"/>
  </p:notesMasterIdLst>
  <p:sldIdLst>
    <p:sldId id="257" r:id="rId3"/>
    <p:sldId id="275" r:id="rId4"/>
    <p:sldId id="610" r:id="rId5"/>
    <p:sldId id="278" r:id="rId6"/>
    <p:sldId id="273" r:id="rId7"/>
    <p:sldId id="611" r:id="rId8"/>
    <p:sldId id="613" r:id="rId9"/>
    <p:sldId id="283" r:id="rId10"/>
    <p:sldId id="281" r:id="rId11"/>
    <p:sldId id="612" r:id="rId12"/>
    <p:sldId id="282" r:id="rId13"/>
    <p:sldId id="280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882">
          <p15:clr>
            <a:srgbClr val="A4A3A4"/>
          </p15:clr>
        </p15:guide>
        <p15:guide id="4" orient="horz" pos="2077">
          <p15:clr>
            <a:srgbClr val="A4A3A4"/>
          </p15:clr>
        </p15:guide>
        <p15:guide id="5" orient="horz" pos="2243">
          <p15:clr>
            <a:srgbClr val="A4A3A4"/>
          </p15:clr>
        </p15:guide>
        <p15:guide id="6" orient="horz" pos="4053">
          <p15:clr>
            <a:srgbClr val="A4A3A4"/>
          </p15:clr>
        </p15:guide>
        <p15:guide id="7" orient="horz" pos="4114">
          <p15:clr>
            <a:srgbClr val="A4A3A4"/>
          </p15:clr>
        </p15:guide>
        <p15:guide id="8" pos="221">
          <p15:clr>
            <a:srgbClr val="A4A3A4"/>
          </p15:clr>
        </p15:guide>
        <p15:guide id="9" pos="2882">
          <p15:clr>
            <a:srgbClr val="A4A3A4"/>
          </p15:clr>
        </p15:guide>
        <p15:guide id="10" pos="2960">
          <p15:clr>
            <a:srgbClr val="A4A3A4"/>
          </p15:clr>
        </p15:guide>
        <p15:guide id="11" pos="2768">
          <p15:clr>
            <a:srgbClr val="A4A3A4"/>
          </p15:clr>
        </p15:guide>
        <p15:guide id="12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>
        <p:guide orient="horz" pos="1959"/>
        <p:guide orient="horz" pos="2160"/>
        <p:guide orient="horz" pos="3882"/>
        <p:guide orient="horz" pos="2077"/>
        <p:guide orient="horz" pos="2243"/>
        <p:guide orient="horz" pos="4053"/>
        <p:guide orient="horz" pos="4114"/>
        <p:guide pos="221"/>
        <p:guide pos="2882"/>
        <p:guide pos="2960"/>
        <p:guide pos="2768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6F5A1-DF69-48AA-A50B-1831FC11F7D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7099-058B-4987-85F1-1C8E05B4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4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-29736" y="1543239"/>
            <a:ext cx="4416552" cy="155767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-29736" y="-33239"/>
            <a:ext cx="4416552" cy="157276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391688" y="-33239"/>
            <a:ext cx="2176272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574080" y="0"/>
            <a:ext cx="2176272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1pPr marL="0" indent="0">
              <a:defRPr/>
            </a:lvl1pPr>
            <a:lvl2pPr>
              <a:defRPr lang="en-US" sz="1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750352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2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6" y="1233577"/>
            <a:ext cx="8440738" cy="4929098"/>
          </a:xfrm>
        </p:spPr>
        <p:txBody>
          <a:bodyPr/>
          <a:lstStyle>
            <a:lvl1pPr marL="234950" indent="-2349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lvl1pPr>
            <a:lvl2pPr marL="457200" indent="-274320">
              <a:spcBef>
                <a:spcPts val="600"/>
              </a:spcBef>
              <a:buClr>
                <a:srgbClr val="144A9A"/>
              </a:buClr>
              <a:buFont typeface="Wingdings" panose="05000000000000000000" pitchFamily="2" charset="2"/>
              <a:buChar char="§"/>
              <a:defRPr/>
            </a:lvl2pPr>
            <a:lvl3pPr marL="731520" indent="-274320">
              <a:spcBef>
                <a:spcPts val="600"/>
              </a:spcBef>
              <a:defRPr/>
            </a:lvl3pPr>
            <a:lvl4pPr marL="1097280" indent="-274320"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1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838" y="1216325"/>
            <a:ext cx="8435975" cy="4920949"/>
          </a:xfrm>
        </p:spPr>
        <p:txBody>
          <a:bodyPr/>
          <a:lstStyle>
            <a:lvl1pPr marL="234950" indent="-2349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2800"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97588-3682-408B-B311-92B8285674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5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060704" y="1326570"/>
            <a:ext cx="6894576" cy="4535424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0"/>
            <a:ext cx="8435975" cy="1035170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50838" y="1199072"/>
            <a:ext cx="5655372" cy="4936616"/>
          </a:xfrm>
        </p:spPr>
        <p:txBody>
          <a:bodyPr lIns="0"/>
          <a:lstStyle>
            <a:lvl2pPr>
              <a:buClr>
                <a:srgbClr val="144A9A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02237" y="1199071"/>
            <a:ext cx="2584576" cy="49371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699000" y="1199071"/>
            <a:ext cx="4090988" cy="49382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0838" y="1199071"/>
            <a:ext cx="4091748" cy="4934329"/>
          </a:xfrm>
        </p:spPr>
        <p:txBody>
          <a:bodyPr/>
          <a:lstStyle>
            <a:lvl2pPr>
              <a:buClr>
                <a:srgbClr val="144A9A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0"/>
            <a:ext cx="8435975" cy="75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0838" y="1049338"/>
            <a:ext cx="4087812" cy="349971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50838" y="1906438"/>
            <a:ext cx="4087812" cy="4256236"/>
          </a:xfrm>
        </p:spPr>
        <p:txBody>
          <a:bodyPr/>
          <a:lstStyle>
            <a:lvl2pPr>
              <a:buClr>
                <a:srgbClr val="144A9A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99000" y="1049338"/>
            <a:ext cx="4087812" cy="349971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99000" y="1906438"/>
            <a:ext cx="4087812" cy="42562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837" y="1325370"/>
            <a:ext cx="8435975" cy="3881008"/>
          </a:xfrm>
        </p:spPr>
        <p:txBody>
          <a:bodyPr anchor="ctr" anchorCtr="0"/>
          <a:lstStyle>
            <a:lvl1pPr marL="0" indent="0" algn="ctr">
              <a:buNone/>
              <a:defRPr sz="27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-33239"/>
            <a:ext cx="1739900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39900" y="-33239"/>
            <a:ext cx="1763713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503613" y="-33239"/>
            <a:ext cx="1763712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267325" y="-33239"/>
            <a:ext cx="1757363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7022591" y="0"/>
            <a:ext cx="1728216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1pPr marL="0" indent="0">
              <a:defRPr/>
            </a:lvl1pPr>
            <a:lvl2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77" y="6334316"/>
            <a:ext cx="8395587" cy="30632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6077" y="17252"/>
            <a:ext cx="8440736" cy="10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21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212" y="1216325"/>
            <a:ext cx="8435974" cy="49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770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5FB83853-9EB0-42FB-97B1-764F3C588DA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0" y="1081162"/>
            <a:ext cx="8786813" cy="0"/>
          </a:xfrm>
          <a:prstGeom prst="line">
            <a:avLst/>
          </a:prstGeom>
          <a:noFill/>
          <a:ln w="31750">
            <a:solidFill>
              <a:srgbClr val="144A9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1119963" y="6324515"/>
            <a:ext cx="4267200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0" baseline="-25000" dirty="0">
                <a:solidFill>
                  <a:schemeClr val="bg1"/>
                </a:solidFill>
              </a:rPr>
              <a:t>American Petroleum Institute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0" y="6373748"/>
            <a:ext cx="650238" cy="2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2" r:id="rId2"/>
    <p:sldLayoutId id="2147483689" r:id="rId3"/>
    <p:sldLayoutId id="2147483703" r:id="rId4"/>
    <p:sldLayoutId id="2147483692" r:id="rId5"/>
    <p:sldLayoutId id="2147483695" r:id="rId6"/>
    <p:sldLayoutId id="2147483696" r:id="rId7"/>
    <p:sldLayoutId id="2147483697" r:id="rId8"/>
  </p:sldLayoutIdLst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75000"/>
            </a:schemeClr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34950" indent="-234950" algn="l" defTabSz="457200" rtl="0" eaLnBrk="1" fontAlgn="base" hangingPunct="1">
        <a:spcBef>
          <a:spcPct val="500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1pPr>
      <a:lvl2pPr marL="457200" indent="-274320" algn="l" defTabSz="457200" rtl="0" eaLnBrk="1" fontAlgn="base" hangingPunct="1"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2pPr>
      <a:lvl3pPr marL="731520" indent="-182880" algn="l" defTabSz="457200" rtl="0" eaLnBrk="1" fontAlgn="base" hangingPunct="1">
        <a:spcBef>
          <a:spcPts val="600"/>
        </a:spcBef>
        <a:spcAft>
          <a:spcPct val="0"/>
        </a:spcAft>
        <a:buClr>
          <a:srgbClr val="796E6F"/>
        </a:buClr>
        <a:buSzPct val="92000"/>
        <a:buFont typeface="Courier New" panose="02070309020205020404" pitchFamily="49" charset="0"/>
        <a:buChar char="o"/>
        <a:defRPr sz="2000" kern="1200">
          <a:solidFill>
            <a:srgbClr val="796E6F"/>
          </a:solidFill>
          <a:latin typeface="Arial" pitchFamily="-105" charset="0"/>
          <a:ea typeface="ＭＳ Ｐゴシック" pitchFamily="-105" charset="-128"/>
          <a:cs typeface="+mn-cs"/>
        </a:defRPr>
      </a:lvl3pPr>
      <a:lvl4pPr marL="1097280" indent="-274320" algn="l" defTabSz="457200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4pPr>
      <a:lvl5pPr marL="1319213" indent="-174625" algn="l" defTabSz="4572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581912" y="3082066"/>
            <a:ext cx="6419088" cy="66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81912" y="4078224"/>
            <a:ext cx="7251192" cy="43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0" r:id="rId3"/>
    <p:sldLayoutId id="2147483709" r:id="rId4"/>
    <p:sldLayoutId id="214748370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757CCA-D103-49C3-9AA8-5A5CF8C441E4}"/>
              </a:ext>
            </a:extLst>
          </p:cNvPr>
          <p:cNvSpPr txBox="1"/>
          <p:nvPr/>
        </p:nvSpPr>
        <p:spPr>
          <a:xfrm>
            <a:off x="523859" y="1143722"/>
            <a:ext cx="81398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Regional Haze Planning and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Emissions Analysis Project – Phase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25, 2019 WebEx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regional haze modeling process and state level analysis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Moore</a:t>
            </a:r>
          </a:p>
        </p:txBody>
      </p:sp>
      <p:pic>
        <p:nvPicPr>
          <p:cNvPr id="6" name="Picture 5" descr="WESTAR logo Oct31_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5552114"/>
            <a:ext cx="1852103" cy="1283844"/>
          </a:xfrm>
          <a:prstGeom prst="rect">
            <a:avLst/>
          </a:prstGeom>
        </p:spPr>
      </p:pic>
      <p:pic>
        <p:nvPicPr>
          <p:cNvPr id="8" name="Picture 7" descr="WRAP Logo updated July 2016 - No Bo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2470" y="5616814"/>
            <a:ext cx="2125723" cy="1053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5137AB-1EB0-4741-81C2-B108B31FA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66880-7770-42AB-99A4-C917DC534E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618914"/>
            <a:ext cx="2133600" cy="223211"/>
          </a:xfrm>
          <a:prstGeom prst="rect">
            <a:avLst/>
          </a:prstGeom>
        </p:spPr>
        <p:txBody>
          <a:bodyPr/>
          <a:lstStyle/>
          <a:p>
            <a:pPr algn="r"/>
            <a:fld id="{5FB83853-9EB0-42FB-97B1-764F3C588DAE}" type="slidenum">
              <a:rPr lang="en-US" sz="1000" b="0" smtClean="0"/>
              <a:pPr algn="r"/>
              <a:t>10</a:t>
            </a:fld>
            <a:endParaRPr lang="en-US" sz="10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5616C-4D8A-4B2F-B1A4-1FDC4A7D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" y="130851"/>
            <a:ext cx="5980340" cy="4365648"/>
          </a:xfrm>
          <a:prstGeom prst="rect">
            <a:avLst/>
          </a:prstGeom>
        </p:spPr>
      </p:pic>
      <p:pic>
        <p:nvPicPr>
          <p:cNvPr id="9" name="Picture 2" descr="C:\Users\TMoore\Desktop\VisualRangeClassIareas2000-04to2010-14.png">
            <a:extLst>
              <a:ext uri="{FF2B5EF4-FFF2-40B4-BE49-F238E27FC236}">
                <a16:creationId xmlns:a16="http://schemas.microsoft.com/office/drawing/2014/main" id="{E0FE6F60-8F1C-46CE-A10D-40FEACE1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623" y="2256640"/>
            <a:ext cx="6638377" cy="44399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90135-3B0C-430C-87BD-09F443D75D56}"/>
              </a:ext>
            </a:extLst>
          </p:cNvPr>
          <p:cNvPicPr/>
          <p:nvPr/>
        </p:nvPicPr>
        <p:blipFill rotWithShape="1">
          <a:blip r:embed="rId4"/>
          <a:srcRect l="21698" t="12777" r="24514" b="55808"/>
          <a:stretch/>
        </p:blipFill>
        <p:spPr bwMode="auto">
          <a:xfrm>
            <a:off x="352338" y="374423"/>
            <a:ext cx="8441141" cy="5816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27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3D83-4D5A-4599-8F51-647228E6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" y="17252"/>
            <a:ext cx="8440736" cy="846814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state conducts their analysis – those results from each state for individual sources will be summed for testing in regional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8578-37DC-4896-8630-7DF8EFF9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998291"/>
            <a:ext cx="8615493" cy="547871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statutory factors for state analysis are: </a:t>
            </a:r>
          </a:p>
          <a:p>
            <a:pPr marL="736600" lvl="1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costs of compliance</a:t>
            </a:r>
          </a:p>
          <a:p>
            <a:pPr marL="736600" lvl="1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necessary for compliance.</a:t>
            </a:r>
          </a:p>
          <a:p>
            <a:pPr marL="736600" lvl="1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and non-air quality environmental impacts of compliance.</a:t>
            </a:r>
          </a:p>
          <a:p>
            <a:pPr marL="736600" lvl="1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useful life of any potentially affected major or minor stationary source or group of sources.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 “Reasonable Progress Source Identification and Analysis Protocol for Second 10-year Regional Haze State Implementation Plans” document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development, to be released in May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Aligns with EPA Regional Haze planning guidance in its current form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consideration of Visibility (5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Factor) for Stationary Source Controls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reference document for individual states to use in applying 4 factors and their individual state control strategy evaluation processes</a:t>
            </a:r>
          </a:p>
          <a:p>
            <a:pPr marL="18288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generally targeting data for additional % potential controls by late 2019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5ECA-131E-4997-AED1-93336E203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A01-CCCA-48B1-9923-D6D83DC7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" y="528506"/>
            <a:ext cx="8440736" cy="746621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D3E1-5C56-4079-ABDD-F84E53C04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2CAEC-4AEC-4711-A2F1-9ACCED86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23" y="1599908"/>
            <a:ext cx="7181311" cy="40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A01-CCCA-48B1-9923-D6D83DC7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62077"/>
            <a:ext cx="8631800" cy="70347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Emissions Analysis Project – expert support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4E66-65B5-4646-9A62-8797E7E2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622612"/>
            <a:ext cx="8435975" cy="4514662"/>
          </a:xfrm>
        </p:spPr>
        <p:txBody>
          <a:bodyPr/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CNEE role – Phase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and presentation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with states and utilities on data review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reports and coordinate review and comment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D3E1-5C56-4079-ABDD-F84E53C04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cnee Logo">
            <a:extLst>
              <a:ext uri="{FF2B5EF4-FFF2-40B4-BE49-F238E27FC236}">
                <a16:creationId xmlns:a16="http://schemas.microsoft.com/office/drawing/2014/main" id="{D27BF60C-4C84-4A87-A490-6F94C5DD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38" y="4823669"/>
            <a:ext cx="1984137" cy="14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2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483E-2D7C-4493-A64D-842B1630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3A58-5D8A-4BC4-99F3-E3D9CBA0A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 a comprehensive database of information on the fleet of fossil-fired EGUs in 13-Western states (circa 2014-2017) that contains information on the plants operating characteristics and emissions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projection of 2028 EGU emissions that incorporates expected plant closures, fuel switching, and emission controls under a “rules on the books” scenario.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F2E35-6FC3-49C4-976A-F0B895540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23936-6AC4-4729-A97C-2E9AC622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Emissions Data for western interconnect + Dakotas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D3E1-5C56-4079-ABDD-F84E53C04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CD4CA33-FE70-4762-937B-69FF87A8E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3013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534E5A-98DE-4F03-B49B-1F81ED12E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77608"/>
              </p:ext>
            </p:extLst>
          </p:nvPr>
        </p:nvGraphicFramePr>
        <p:xfrm>
          <a:off x="1328041" y="4848369"/>
          <a:ext cx="5691831" cy="1176646"/>
        </p:xfrm>
        <a:graphic>
          <a:graphicData uri="http://schemas.openxmlformats.org/drawingml/2006/table">
            <a:tbl>
              <a:tblPr firstRow="1" firstCol="1" bandRow="1"/>
              <a:tblGrid>
                <a:gridCol w="1996481">
                  <a:extLst>
                    <a:ext uri="{9D8B030D-6E8A-4147-A177-3AD203B41FA5}">
                      <a16:colId xmlns:a16="http://schemas.microsoft.com/office/drawing/2014/main" val="4237797054"/>
                    </a:ext>
                  </a:extLst>
                </a:gridCol>
                <a:gridCol w="1692669">
                  <a:extLst>
                    <a:ext uri="{9D8B030D-6E8A-4147-A177-3AD203B41FA5}">
                      <a16:colId xmlns:a16="http://schemas.microsoft.com/office/drawing/2014/main" val="1390186934"/>
                    </a:ext>
                  </a:extLst>
                </a:gridCol>
                <a:gridCol w="2002681">
                  <a:extLst>
                    <a:ext uri="{9D8B030D-6E8A-4147-A177-3AD203B41FA5}">
                      <a16:colId xmlns:a16="http://schemas.microsoft.com/office/drawing/2014/main" val="1636185019"/>
                    </a:ext>
                  </a:extLst>
                </a:gridCol>
              </a:tblGrid>
              <a:tr h="45625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Western State EGU Emissions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459571"/>
                  </a:ext>
                </a:extLst>
              </a:tr>
              <a:tr h="360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(tons)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NOx (tons)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19929"/>
                  </a:ext>
                </a:extLst>
              </a:tr>
              <a:tr h="3601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to 2017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02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5E9FCA-1A51-4FAB-B545-6F329792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89388"/>
              </p:ext>
            </p:extLst>
          </p:nvPr>
        </p:nvGraphicFramePr>
        <p:xfrm>
          <a:off x="683090" y="1732458"/>
          <a:ext cx="6981734" cy="2794720"/>
        </p:xfrm>
        <a:graphic>
          <a:graphicData uri="http://schemas.openxmlformats.org/drawingml/2006/table">
            <a:tbl>
              <a:tblPr firstRow="1" firstCol="1" bandRow="1"/>
              <a:tblGrid>
                <a:gridCol w="2169430">
                  <a:extLst>
                    <a:ext uri="{9D8B030D-6E8A-4147-A177-3AD203B41FA5}">
                      <a16:colId xmlns:a16="http://schemas.microsoft.com/office/drawing/2014/main" val="4015630231"/>
                    </a:ext>
                  </a:extLst>
                </a:gridCol>
                <a:gridCol w="1338271">
                  <a:extLst>
                    <a:ext uri="{9D8B030D-6E8A-4147-A177-3AD203B41FA5}">
                      <a16:colId xmlns:a16="http://schemas.microsoft.com/office/drawing/2014/main" val="870524459"/>
                    </a:ext>
                  </a:extLst>
                </a:gridCol>
                <a:gridCol w="1812768">
                  <a:extLst>
                    <a:ext uri="{9D8B030D-6E8A-4147-A177-3AD203B41FA5}">
                      <a16:colId xmlns:a16="http://schemas.microsoft.com/office/drawing/2014/main" val="2340390558"/>
                    </a:ext>
                  </a:extLst>
                </a:gridCol>
                <a:gridCol w="1661265">
                  <a:extLst>
                    <a:ext uri="{9D8B030D-6E8A-4147-A177-3AD203B41FA5}">
                      <a16:colId xmlns:a16="http://schemas.microsoft.com/office/drawing/2014/main" val="4236021000"/>
                    </a:ext>
                  </a:extLst>
                </a:gridCol>
              </a:tblGrid>
              <a:tr h="828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Western EGU Emissions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(tons)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NOx (tons)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Avg. NOx Rate (lb/MMBtu)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62506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221,476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321,306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19391"/>
                  </a:ext>
                </a:extLst>
              </a:tr>
              <a:tr h="3879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Gas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12,017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8876"/>
                  </a:ext>
                </a:extLst>
              </a:tr>
              <a:tr h="3879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59334"/>
                  </a:ext>
                </a:extLst>
              </a:tr>
              <a:tr h="3879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 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 = NG x 16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42045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Gas 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433173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98C4B9-562E-4A64-AD13-07B50AD7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3013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A01-CCCA-48B1-9923-D6D83DC7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" y="17252"/>
            <a:ext cx="8440736" cy="78957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Regional Haze Analysis – WRAP 2018-19 Workplan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4E66-65B5-4646-9A62-8797E7E2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951344"/>
            <a:ext cx="8435975" cy="53655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regional effort underpins more local analysis work of WRAP member agencies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is to set Reasonable Progress Goals to improve visual air quality at over 100 individual, protected Class I areas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to assess regional transport of ozone and other pollutants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is on continuing SOx and NOx emissions reductions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work: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data chemical species mix and trends 2000 through 2019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Emissions data for 2014 through 2017 timeframe and 2028 projection year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air quality modeling to apportion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contributions of upwind source categories and states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strategy analysis results from each state for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individual sources to be summed for testing in 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regional modeling</a:t>
            </a:r>
          </a:p>
          <a:p>
            <a:pPr marL="18288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D3E1-5C56-4079-ABDD-F84E53C04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DF850-50AB-44A1-AE81-2686CF83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6" y="4841621"/>
            <a:ext cx="2795042" cy="15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66880-7770-42AB-99A4-C917DC534E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618914"/>
            <a:ext cx="2133600" cy="223211"/>
          </a:xfrm>
          <a:prstGeom prst="rect">
            <a:avLst/>
          </a:prstGeom>
        </p:spPr>
        <p:txBody>
          <a:bodyPr/>
          <a:lstStyle/>
          <a:p>
            <a:pPr algn="r"/>
            <a:fld id="{5FB83853-9EB0-42FB-97B1-764F3C588DAE}" type="slidenum">
              <a:rPr lang="en-US" sz="1000" b="0" smtClean="0"/>
              <a:pPr algn="r"/>
              <a:t>6</a:t>
            </a:fld>
            <a:endParaRPr lang="en-US" sz="10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5616C-4D8A-4B2F-B1A4-1FDC4A7D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" y="130851"/>
            <a:ext cx="5980340" cy="4365648"/>
          </a:xfrm>
          <a:prstGeom prst="rect">
            <a:avLst/>
          </a:prstGeom>
        </p:spPr>
      </p:pic>
      <p:pic>
        <p:nvPicPr>
          <p:cNvPr id="9" name="Picture 2" descr="C:\Users\TMoore\Desktop\VisualRangeClassIareas2000-04to2010-14.png">
            <a:extLst>
              <a:ext uri="{FF2B5EF4-FFF2-40B4-BE49-F238E27FC236}">
                <a16:creationId xmlns:a16="http://schemas.microsoft.com/office/drawing/2014/main" id="{E0FE6F60-8F1C-46CE-A10D-40FEACE1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623" y="2256640"/>
            <a:ext cx="6638377" cy="4439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8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4C38-7260-4923-BEFD-C4F90364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" y="251669"/>
            <a:ext cx="8554642" cy="60204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to use 2014 and 2014-17 baseline emissions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4513-BF44-4DD8-90BC-B7B37EC5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216325"/>
            <a:ext cx="8435975" cy="52606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2014 data used to test regional modeling performance in terms of using model for future-year (2028) modeling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v1 modeling with CAMD data underway, complete in April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v2 modeling to be completed by end of May – corrections/changes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2014-17 Representative Baseline modeling in June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this project, “averaged fire emissions”, and improved O&amp;G emissions will all be used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of planning and projections – not data for model performance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then to projected 2028 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quality / visibility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B9E0-CE39-42DD-B747-397AA7F78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4C38-7260-4923-BEFD-C4F90364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" y="251669"/>
            <a:ext cx="8440736" cy="60204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to use projected 2028 emissions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4513-BF44-4DD8-90BC-B7B37EC5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216325"/>
            <a:ext cx="8435975" cy="52606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projections are needed for all anthropogenic and controllable source sectors in the region</a:t>
            </a:r>
          </a:p>
          <a:p>
            <a:pPr marL="18288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 or process-level projections are to be from a representative baseline value from the 2014-17 timeframe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projected to 2028 in terms of reasonable, representative assumptions about emissions, accounting for “On-the-Books / On-the-Way” (OTB/OTW) controls and documented operational assumptions</a:t>
            </a:r>
          </a:p>
          <a:p>
            <a:pPr marL="18288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treat all units equitably in terms of future emissions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that 2028 modeled air quality / visibility impairment from OTB/OTW emissions does not choose one region or any source to be controlled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 important for regional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B9E0-CE39-42DD-B747-397AA7F78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3310-A429-4BB7-B2CC-36341D7F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air quality modeling to apportion contributions of upwind source categories and states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B05C-44CB-4B71-9E06-EC304BC5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216325"/>
            <a:ext cx="8649049" cy="535291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modeling of all sources is used to calculate 2028 visibility improvement at each Class I area, with no additional controls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annual emissions rates expected in 2028, i.e., “on the books, on the way” emissions rates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OTB/OTW emissions rates are then used in the modeling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transparent regional data for all states and 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OTB/OTW air quality modeling results then: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visibility goal at each Class I area if no more controls are added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predicted goal from OTB/OTW modeling is less that the nominal EPA target, a state may choose to define that value as achieving “reasonable progress” at that Class I area, i.e., no additional controls are needed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each individual state’s decision about considerations for additional control analyses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12F28-A7A8-41A5-8B94-86327967C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7588-3682-408B-B311-92B8285674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049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Custom 1">
      <a:dk1>
        <a:sysClr val="windowText" lastClr="000000"/>
      </a:dk1>
      <a:lt1>
        <a:srgbClr val="FFFFFF"/>
      </a:lt1>
      <a:dk2>
        <a:srgbClr val="0C479D"/>
      </a:dk2>
      <a:lt2>
        <a:srgbClr val="FFFFFF"/>
      </a:lt2>
      <a:accent1>
        <a:srgbClr val="0C479D"/>
      </a:accent1>
      <a:accent2>
        <a:srgbClr val="E8941A"/>
      </a:accent2>
      <a:accent3>
        <a:srgbClr val="439639"/>
      </a:accent3>
      <a:accent4>
        <a:srgbClr val="C41230"/>
      </a:accent4>
      <a:accent5>
        <a:srgbClr val="796E6F"/>
      </a:accent5>
      <a:accent6>
        <a:srgbClr val="002B5C"/>
      </a:accent6>
      <a:hlink>
        <a:srgbClr val="B95915"/>
      </a:hlink>
      <a:folHlink>
        <a:srgbClr val="8B0F0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0</TotalTime>
  <Words>827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Times New Roman</vt:lpstr>
      <vt:lpstr>Wingdings</vt:lpstr>
      <vt:lpstr>Theme3</vt:lpstr>
      <vt:lpstr>Custom Design</vt:lpstr>
      <vt:lpstr>PowerPoint Presentation</vt:lpstr>
      <vt:lpstr>EGU Emissions Analysis Project – expert support</vt:lpstr>
      <vt:lpstr>Project Tasks</vt:lpstr>
      <vt:lpstr>EGU Emissions Data for western interconnect + Dakotas</vt:lpstr>
      <vt:lpstr>Western Regional Haze Analysis – WRAP 2018-19 Workplan</vt:lpstr>
      <vt:lpstr>PowerPoint Presentation</vt:lpstr>
      <vt:lpstr>Process to use 2014 and 2014-17 baseline emissions data</vt:lpstr>
      <vt:lpstr>Process to use projected 2028 emissions data</vt:lpstr>
      <vt:lpstr>Regional air quality modeling to apportion contributions of upwind source categories and states</vt:lpstr>
      <vt:lpstr>PowerPoint Presentation</vt:lpstr>
      <vt:lpstr>After each state conducts their analysis – those results from each state for individual sources will be summed for testing in regional modeling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2018-05-16T11:45:22Z</dcterms:created>
  <dcterms:modified xsi:type="dcterms:W3CDTF">2019-02-25T17:41:15Z</dcterms:modified>
</cp:coreProperties>
</file>